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8288000" cy="10287000"/>
  <p:notesSz cx="6858000" cy="9144000"/>
  <p:embeddedFontLst>
    <p:embeddedFont>
      <p:font typeface="TT Interphases" charset="1" panose="02000503020000020004"/>
      <p:regular r:id="rId38"/>
    </p:embeddedFont>
    <p:embeddedFont>
      <p:font typeface="Atkinson Hyperlegible Bold" charset="1" panose="00000000000000000000"/>
      <p:regular r:id="rId39"/>
    </p:embeddedFont>
    <p:embeddedFont>
      <p:font typeface="Atkinson Hyperlegible" charset="1" panose="00000000000000000000"/>
      <p:regular r:id="rId40"/>
    </p:embeddedFont>
    <p:embeddedFont>
      <p:font typeface="TT Interphases Bold" charset="1" panose="0200080306000002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9334500" cy="5143500"/>
            <a:chOff x="0" y="0"/>
            <a:chExt cx="245846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8469" cy="1354667"/>
            </a:xfrm>
            <a:custGeom>
              <a:avLst/>
              <a:gdLst/>
              <a:ahLst/>
              <a:cxnLst/>
              <a:rect r="r" b="b" t="t" l="l"/>
              <a:pathLst>
                <a:path h="1354667" w="2458469">
                  <a:moveTo>
                    <a:pt x="0" y="0"/>
                  </a:moveTo>
                  <a:lnTo>
                    <a:pt x="2458469" y="0"/>
                  </a:lnTo>
                  <a:lnTo>
                    <a:pt x="245846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58469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9144000" cy="5143500"/>
            <a:chOff x="0" y="0"/>
            <a:chExt cx="12192000" cy="6858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62921"/>
            <a:stretch>
              <a:fillRect/>
            </a:stretch>
          </p:blipFill>
          <p:spPr>
            <a:xfrm flipH="false" flipV="false">
              <a:off x="0" y="0"/>
              <a:ext cx="12192000" cy="68580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7803573" y="58137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6991" y="-1364771"/>
            <a:ext cx="9270991" cy="6953243"/>
          </a:xfrm>
          <a:custGeom>
            <a:avLst/>
            <a:gdLst/>
            <a:ahLst/>
            <a:cxnLst/>
            <a:rect r="r" b="b" t="t" l="l"/>
            <a:pathLst>
              <a:path h="6953243" w="9270991">
                <a:moveTo>
                  <a:pt x="0" y="0"/>
                </a:moveTo>
                <a:lnTo>
                  <a:pt x="9270991" y="0"/>
                </a:lnTo>
                <a:lnTo>
                  <a:pt x="9270991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0214" y="5908964"/>
            <a:ext cx="5443970" cy="145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0"/>
              </a:lnSpc>
            </a:pPr>
            <a:r>
              <a:rPr lang="en-US" sz="5600" spc="-168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Salary Management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0214" y="9250391"/>
            <a:ext cx="3374448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</a:pPr>
            <a:r>
              <a:rPr lang="en-US" b="true" sz="2799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Kelompok 1 PBO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51128" y="6897688"/>
            <a:ext cx="7329744" cy="192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99"/>
              </a:lnSpc>
            </a:pPr>
            <a:r>
              <a:rPr lang="en-US" b="true" sz="14499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Create Position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List Position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Edit Position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 Position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Create Employer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List Employer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Edit Employer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 Employer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Create Wages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214" y="2418657"/>
            <a:ext cx="88322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Anggota Kelompok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0214" y="4384825"/>
            <a:ext cx="4236893" cy="4873475"/>
            <a:chOff x="0" y="0"/>
            <a:chExt cx="5649191" cy="649796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6531" t="0" r="6531" b="0"/>
            <a:stretch>
              <a:fillRect/>
            </a:stretch>
          </p:blipFill>
          <p:spPr>
            <a:xfrm flipH="false" flipV="false">
              <a:off x="0" y="0"/>
              <a:ext cx="5649191" cy="6497966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144000" y="4384825"/>
            <a:ext cx="4236893" cy="4873475"/>
            <a:chOff x="0" y="0"/>
            <a:chExt cx="5649191" cy="649796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6531" t="0" r="6531" b="0"/>
            <a:stretch>
              <a:fillRect/>
            </a:stretch>
          </p:blipFill>
          <p:spPr>
            <a:xfrm flipH="false" flipV="false">
              <a:off x="0" y="0"/>
              <a:ext cx="5649191" cy="649796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4907107" y="4384825"/>
            <a:ext cx="4236893" cy="4873475"/>
            <a:chOff x="0" y="0"/>
            <a:chExt cx="5649191" cy="649796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6531" t="0" r="6531" b="0"/>
            <a:stretch>
              <a:fillRect/>
            </a:stretch>
          </p:blipFill>
          <p:spPr>
            <a:xfrm flipH="false" flipV="false">
              <a:off x="0" y="0"/>
              <a:ext cx="5649191" cy="649796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380893" y="4384825"/>
            <a:ext cx="4236893" cy="4873475"/>
            <a:chOff x="0" y="0"/>
            <a:chExt cx="5649191" cy="649796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6531" t="0" r="6531" b="0"/>
            <a:stretch>
              <a:fillRect/>
            </a:stretch>
          </p:blipFill>
          <p:spPr>
            <a:xfrm flipH="false" flipV="false">
              <a:off x="0" y="0"/>
              <a:ext cx="5649191" cy="649796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70214" y="8238552"/>
            <a:ext cx="3874943" cy="1378234"/>
            <a:chOff x="0" y="0"/>
            <a:chExt cx="1020561" cy="362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0561" cy="362992"/>
            </a:xfrm>
            <a:custGeom>
              <a:avLst/>
              <a:gdLst/>
              <a:ahLst/>
              <a:cxnLst/>
              <a:rect r="r" b="b" t="t" l="l"/>
              <a:pathLst>
                <a:path h="362992" w="1020561">
                  <a:moveTo>
                    <a:pt x="0" y="0"/>
                  </a:moveTo>
                  <a:lnTo>
                    <a:pt x="1020561" y="0"/>
                  </a:lnTo>
                  <a:lnTo>
                    <a:pt x="1020561" y="362992"/>
                  </a:lnTo>
                  <a:lnTo>
                    <a:pt x="0" y="362992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020561" cy="372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44000" y="8238552"/>
            <a:ext cx="3878407" cy="1378234"/>
            <a:chOff x="0" y="0"/>
            <a:chExt cx="1021473" cy="36299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21473" cy="362992"/>
            </a:xfrm>
            <a:custGeom>
              <a:avLst/>
              <a:gdLst/>
              <a:ahLst/>
              <a:cxnLst/>
              <a:rect r="r" b="b" t="t" l="l"/>
              <a:pathLst>
                <a:path h="362992" w="1021473">
                  <a:moveTo>
                    <a:pt x="0" y="0"/>
                  </a:moveTo>
                  <a:lnTo>
                    <a:pt x="1021473" y="0"/>
                  </a:lnTo>
                  <a:lnTo>
                    <a:pt x="1021473" y="362992"/>
                  </a:lnTo>
                  <a:lnTo>
                    <a:pt x="0" y="362992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021473" cy="372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07107" y="8238552"/>
            <a:ext cx="3874943" cy="1378234"/>
            <a:chOff x="0" y="0"/>
            <a:chExt cx="1020561" cy="36299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0561" cy="362992"/>
            </a:xfrm>
            <a:custGeom>
              <a:avLst/>
              <a:gdLst/>
              <a:ahLst/>
              <a:cxnLst/>
              <a:rect r="r" b="b" t="t" l="l"/>
              <a:pathLst>
                <a:path h="362992" w="1020561">
                  <a:moveTo>
                    <a:pt x="0" y="0"/>
                  </a:moveTo>
                  <a:lnTo>
                    <a:pt x="1020561" y="0"/>
                  </a:lnTo>
                  <a:lnTo>
                    <a:pt x="1020561" y="362992"/>
                  </a:lnTo>
                  <a:lnTo>
                    <a:pt x="0" y="362992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9525"/>
              <a:ext cx="1020561" cy="372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380893" y="8238552"/>
            <a:ext cx="3878407" cy="1378234"/>
            <a:chOff x="0" y="0"/>
            <a:chExt cx="1021473" cy="3629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1473" cy="362992"/>
            </a:xfrm>
            <a:custGeom>
              <a:avLst/>
              <a:gdLst/>
              <a:ahLst/>
              <a:cxnLst/>
              <a:rect r="r" b="b" t="t" l="l"/>
              <a:pathLst>
                <a:path h="362992" w="1021473">
                  <a:moveTo>
                    <a:pt x="0" y="0"/>
                  </a:moveTo>
                  <a:lnTo>
                    <a:pt x="1021473" y="0"/>
                  </a:lnTo>
                  <a:lnTo>
                    <a:pt x="1021473" y="362992"/>
                  </a:lnTo>
                  <a:lnTo>
                    <a:pt x="0" y="362992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1021473" cy="372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7401" y="8560137"/>
            <a:ext cx="352251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Rafi Naufal Syah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02486" y="8560137"/>
            <a:ext cx="35199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Moh. Su'aidi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65593" y="8560137"/>
            <a:ext cx="351992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30303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Maulana Rizal Alvani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38081" y="8560137"/>
            <a:ext cx="3522518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800" spc="-84">
                <a:solidFill>
                  <a:srgbClr val="30303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Zidan Amikul Afham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7401" y="9028502"/>
            <a:ext cx="352251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5230411241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02486" y="9028502"/>
            <a:ext cx="351992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5230411271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65593" y="9028502"/>
            <a:ext cx="351992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5230411264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38081" y="9028502"/>
            <a:ext cx="352251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5230411330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670214" y="670214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List Wages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Edit Wages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View Wages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Dark Mode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Responsive Mobile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Responsive Laptop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Responsive Tablet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224847" y="1525038"/>
            <a:ext cx="13275122" cy="7467256"/>
            <a:chOff x="0" y="0"/>
            <a:chExt cx="1444978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Export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99377" y="0"/>
            <a:ext cx="2488623" cy="5143500"/>
            <a:chOff x="0" y="0"/>
            <a:chExt cx="3018071" cy="6237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18071" cy="6237767"/>
            </a:xfrm>
            <a:custGeom>
              <a:avLst/>
              <a:gdLst/>
              <a:ahLst/>
              <a:cxnLst/>
              <a:rect r="r" b="b" t="t" l="l"/>
              <a:pathLst>
                <a:path h="6237767" w="3018071">
                  <a:moveTo>
                    <a:pt x="0" y="0"/>
                  </a:moveTo>
                  <a:lnTo>
                    <a:pt x="3018071" y="0"/>
                  </a:lnTo>
                  <a:lnTo>
                    <a:pt x="3018071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3018071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5951777" cy="5143500"/>
            <a:chOff x="0" y="0"/>
            <a:chExt cx="21269036" cy="6858000"/>
          </a:xfrm>
        </p:grpSpPr>
        <p:sp>
          <p:nvSpPr>
            <p:cNvPr name="AutoShape 6" id="6"/>
            <p:cNvSpPr/>
            <p:nvPr/>
          </p:nvSpPr>
          <p:spPr>
            <a:xfrm>
              <a:off x="0" y="0"/>
              <a:ext cx="21269036" cy="6858000"/>
            </a:xfrm>
            <a:prstGeom prst="rect">
              <a:avLst/>
            </a:prstGeom>
            <a:solidFill>
              <a:srgbClr val="F6E2E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670214" y="58137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8025" y="1108672"/>
            <a:ext cx="3096089" cy="3183639"/>
          </a:xfrm>
          <a:custGeom>
            <a:avLst/>
            <a:gdLst/>
            <a:ahLst/>
            <a:cxnLst/>
            <a:rect r="r" b="b" t="t" l="l"/>
            <a:pathLst>
              <a:path h="3183639" w="3096089">
                <a:moveTo>
                  <a:pt x="0" y="0"/>
                </a:moveTo>
                <a:lnTo>
                  <a:pt x="3096089" y="0"/>
                </a:lnTo>
                <a:lnTo>
                  <a:pt x="3096089" y="3183639"/>
                </a:lnTo>
                <a:lnTo>
                  <a:pt x="0" y="3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43853" y="1350367"/>
            <a:ext cx="4592048" cy="2760969"/>
          </a:xfrm>
          <a:custGeom>
            <a:avLst/>
            <a:gdLst/>
            <a:ahLst/>
            <a:cxnLst/>
            <a:rect r="r" b="b" t="t" l="l"/>
            <a:pathLst>
              <a:path h="2760969" w="4592048">
                <a:moveTo>
                  <a:pt x="0" y="0"/>
                </a:moveTo>
                <a:lnTo>
                  <a:pt x="4592048" y="0"/>
                </a:lnTo>
                <a:lnTo>
                  <a:pt x="4592048" y="2760969"/>
                </a:lnTo>
                <a:lnTo>
                  <a:pt x="0" y="2760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26576" y="1108672"/>
            <a:ext cx="3013138" cy="3013138"/>
          </a:xfrm>
          <a:custGeom>
            <a:avLst/>
            <a:gdLst/>
            <a:ahLst/>
            <a:cxnLst/>
            <a:rect r="r" b="b" t="t" l="l"/>
            <a:pathLst>
              <a:path h="3013138" w="3013138">
                <a:moveTo>
                  <a:pt x="0" y="0"/>
                </a:moveTo>
                <a:lnTo>
                  <a:pt x="3013138" y="0"/>
                </a:lnTo>
                <a:lnTo>
                  <a:pt x="3013138" y="3013138"/>
                </a:lnTo>
                <a:lnTo>
                  <a:pt x="0" y="3013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223748" y="5476896"/>
            <a:ext cx="7728029" cy="448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5"/>
              </a:lnSpc>
            </a:pPr>
            <a:r>
              <a:rPr lang="en-US" sz="2156" b="tru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Framework Backend: Laravel</a:t>
            </a:r>
          </a:p>
          <a:p>
            <a:pPr algn="l" marL="465661" indent="-232830" lvl="1">
              <a:lnSpc>
                <a:spcPts val="3235"/>
              </a:lnSpc>
              <a:buFont typeface="Arial"/>
              <a:buChar char="•"/>
            </a:pPr>
            <a:r>
              <a:rPr lang="en-US" sz="2156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Framework PHP yang modern, mempermudah pengembangan aplikasi dengan arsitektur MVC dan fitur bawaan yang lengkap.</a:t>
            </a:r>
          </a:p>
          <a:p>
            <a:pPr algn="l">
              <a:lnSpc>
                <a:spcPts val="3235"/>
              </a:lnSpc>
            </a:pPr>
            <a:r>
              <a:rPr lang="en-US" sz="2156" b="tru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Database: MySQL</a:t>
            </a:r>
          </a:p>
          <a:p>
            <a:pPr algn="l" marL="465661" indent="-232830" lvl="1">
              <a:lnSpc>
                <a:spcPts val="3235"/>
              </a:lnSpc>
              <a:buFont typeface="Arial"/>
              <a:buChar char="•"/>
            </a:pPr>
            <a:r>
              <a:rPr lang="en-US" sz="2156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Sistem manajemen database relasional yang cepat dan andal.</a:t>
            </a:r>
          </a:p>
          <a:p>
            <a:pPr algn="l">
              <a:lnSpc>
                <a:spcPts val="3235"/>
              </a:lnSpc>
            </a:pPr>
            <a:r>
              <a:rPr lang="en-US" sz="2156" b="tru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Frontend: Tailwind CSS</a:t>
            </a:r>
          </a:p>
          <a:p>
            <a:pPr algn="l" marL="465661" indent="-232830" lvl="1">
              <a:lnSpc>
                <a:spcPts val="3235"/>
              </a:lnSpc>
              <a:buFont typeface="Arial"/>
              <a:buChar char="•"/>
            </a:pPr>
            <a:r>
              <a:rPr lang="en-US" sz="2156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Framework CSS yang fokus pada utilitas untuk membuat antarmuka yang fleksibel, cepat, dan responsif</a:t>
            </a:r>
            <a:r>
              <a:rPr lang="en-US" sz="2156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.</a:t>
            </a:r>
          </a:p>
          <a:p>
            <a:pPr algn="l" marL="0" indent="0" lvl="0">
              <a:lnSpc>
                <a:spcPts val="323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70214" y="7738456"/>
            <a:ext cx="6716857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Technology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52718" y="670214"/>
            <a:ext cx="106506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327582" y="4111336"/>
            <a:ext cx="129020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951777" y="9331036"/>
            <a:ext cx="395287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134" t="0" r="31587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572000" y="8861714"/>
            <a:ext cx="4572000" cy="1425286"/>
            <a:chOff x="0" y="0"/>
            <a:chExt cx="1204148" cy="3753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148" cy="375384"/>
            </a:xfrm>
            <a:custGeom>
              <a:avLst/>
              <a:gdLst/>
              <a:ahLst/>
              <a:cxnLst/>
              <a:rect r="r" b="b" t="t" l="l"/>
              <a:pathLst>
                <a:path h="3753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375384"/>
                  </a:lnTo>
                  <a:lnTo>
                    <a:pt x="0" y="3753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204148" cy="38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14214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14214" y="5086350"/>
            <a:ext cx="7803573" cy="2099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Aplikasi berbasis web untuk mengelola informasi gaji karyawan dengan tujuan :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Mempermudah manajemen data karyawan dan penggajian.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Mengurangi kesalahan manual.</a:t>
            </a:r>
          </a:p>
          <a:p>
            <a:pPr algn="l" marL="410209" indent="-205105" lvl="1">
              <a:lnSpc>
                <a:spcPts val="2849"/>
              </a:lnSpc>
              <a:buFont typeface="Arial"/>
              <a:buChar char="•"/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Menyediakan antarmuka yang ramah pengguna.</a:t>
            </a:r>
          </a:p>
          <a:p>
            <a:pPr algn="l">
              <a:lnSpc>
                <a:spcPts val="284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814214" y="3575945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What is Slipku?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4214" y="9331036"/>
            <a:ext cx="395287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7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94972" y="9393382"/>
            <a:ext cx="41260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473786" cy="10287000"/>
            <a:chOff x="0" y="0"/>
            <a:chExt cx="1129838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107" t="0" r="9959" b="0"/>
            <a:stretch>
              <a:fillRect/>
            </a:stretch>
          </p:blipFill>
          <p:spPr>
            <a:xfrm flipH="false" flipV="false">
              <a:off x="0" y="0"/>
              <a:ext cx="11298382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473786" y="5143500"/>
            <a:ext cx="9814214" cy="5143500"/>
            <a:chOff x="0" y="0"/>
            <a:chExt cx="9525113" cy="49919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25112" cy="4991986"/>
            </a:xfrm>
            <a:custGeom>
              <a:avLst/>
              <a:gdLst/>
              <a:ahLst/>
              <a:cxnLst/>
              <a:rect r="r" b="b" t="t" l="l"/>
              <a:pathLst>
                <a:path h="4991986" w="9525112">
                  <a:moveTo>
                    <a:pt x="0" y="0"/>
                  </a:moveTo>
                  <a:lnTo>
                    <a:pt x="9525112" y="0"/>
                  </a:lnTo>
                  <a:lnTo>
                    <a:pt x="9525112" y="4991986"/>
                  </a:lnTo>
                  <a:lnTo>
                    <a:pt x="0" y="499198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9525113" cy="5001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814214" y="5960236"/>
            <a:ext cx="5540609" cy="2748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53" indent="-305726" lvl="1">
              <a:lnSpc>
                <a:spcPts val="4248"/>
              </a:lnSpc>
              <a:spcBef>
                <a:spcPct val="0"/>
              </a:spcBef>
              <a:buFont typeface="Arial"/>
              <a:buChar char="•"/>
            </a:pPr>
            <a:r>
              <a:rPr lang="en-US" sz="2832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2832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udah digunakan.</a:t>
            </a:r>
          </a:p>
          <a:p>
            <a:pPr algn="l" marL="611453" indent="-305726" lvl="1">
              <a:lnSpc>
                <a:spcPts val="4248"/>
              </a:lnSpc>
              <a:spcBef>
                <a:spcPct val="0"/>
              </a:spcBef>
              <a:buFont typeface="Arial"/>
              <a:buChar char="•"/>
            </a:pPr>
            <a:r>
              <a:rPr lang="en-US" sz="2832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Fitur lengkap dan fleksibel.</a:t>
            </a:r>
          </a:p>
          <a:p>
            <a:pPr algn="l" marL="611453" indent="-305726" lvl="1">
              <a:lnSpc>
                <a:spcPts val="4248"/>
              </a:lnSpc>
              <a:spcBef>
                <a:spcPct val="0"/>
              </a:spcBef>
              <a:buFont typeface="Arial"/>
              <a:buChar char="•"/>
            </a:pPr>
            <a:r>
              <a:rPr lang="en-US" sz="2832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Mengurangi potensi kesalahan dalam pengelolaan data.</a:t>
            </a:r>
          </a:p>
          <a:p>
            <a:pPr algn="l" marL="0" indent="0" lvl="0">
              <a:lnSpc>
                <a:spcPts val="558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14214" y="2007064"/>
            <a:ext cx="6487391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spc="-215" b="true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Excess </a:t>
            </a:r>
          </a:p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Slipku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14214" y="670214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484427" cy="9616786"/>
            <a:chOff x="0" y="0"/>
            <a:chExt cx="13979236" cy="128223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647" t="0" r="13647" b="0"/>
            <a:stretch>
              <a:fillRect/>
            </a:stretch>
          </p:blipFill>
          <p:spPr>
            <a:xfrm flipH="false" flipV="false">
              <a:off x="0" y="0"/>
              <a:ext cx="13979236" cy="1282238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912427" y="8191500"/>
            <a:ext cx="4572000" cy="1425286"/>
            <a:chOff x="0" y="0"/>
            <a:chExt cx="1204148" cy="3753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148" cy="375384"/>
            </a:xfrm>
            <a:custGeom>
              <a:avLst/>
              <a:gdLst/>
              <a:ahLst/>
              <a:cxnLst/>
              <a:rect r="r" b="b" t="t" l="l"/>
              <a:pathLst>
                <a:path h="3753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375384"/>
                  </a:lnTo>
                  <a:lnTo>
                    <a:pt x="0" y="3753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204148" cy="38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912427" y="8723168"/>
            <a:ext cx="45720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</a:t>
            </a: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54641" y="3389623"/>
            <a:ext cx="6839693" cy="332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b="true" sz="2575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Tantangan:</a:t>
            </a:r>
          </a:p>
          <a:p>
            <a:pPr algn="l" marL="556017" indent="-278009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575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Integrasi database.</a:t>
            </a:r>
          </a:p>
          <a:p>
            <a:pPr algn="l" marL="556017" indent="-278009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575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Desain antarmuka yang ramah pengguna.</a:t>
            </a:r>
          </a:p>
          <a:p>
            <a:pPr algn="l">
              <a:lnSpc>
                <a:spcPts val="3863"/>
              </a:lnSpc>
              <a:spcBef>
                <a:spcPct val="0"/>
              </a:spcBef>
            </a:pPr>
            <a:r>
              <a:rPr lang="en-US" b="true" sz="2575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Solusi:</a:t>
            </a:r>
          </a:p>
          <a:p>
            <a:pPr algn="l" marL="556017" indent="-278009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575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Melakukan debugging intensif.</a:t>
            </a:r>
          </a:p>
          <a:p>
            <a:pPr algn="l" marL="556017" indent="-278009" lvl="1">
              <a:lnSpc>
                <a:spcPts val="3863"/>
              </a:lnSpc>
              <a:spcBef>
                <a:spcPct val="0"/>
              </a:spcBef>
              <a:buFont typeface="Arial"/>
              <a:buChar char="•"/>
            </a:pPr>
            <a:r>
              <a:rPr lang="en-US" sz="2575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Melibatkan umpan balik pengguna.</a:t>
            </a:r>
          </a:p>
          <a:p>
            <a:pPr algn="l" marL="0" indent="0" lvl="0">
              <a:lnSpc>
                <a:spcPts val="386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154641" y="1987543"/>
            <a:ext cx="6463145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Challenge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154641" y="9331036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</p:spTree>
  </p:cSld>
  <p:clrMapOvr>
    <a:masterClrMapping/>
  </p:clrMapOvr>
  <p:transition spd="slow">
    <p:cover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7145" y="5143500"/>
            <a:ext cx="2680855" cy="5143500"/>
            <a:chOff x="0" y="0"/>
            <a:chExt cx="706069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6069" cy="1354667"/>
            </a:xfrm>
            <a:custGeom>
              <a:avLst/>
              <a:gdLst/>
              <a:ahLst/>
              <a:cxnLst/>
              <a:rect r="r" b="b" t="t" l="l"/>
              <a:pathLst>
                <a:path h="1354667" w="706069">
                  <a:moveTo>
                    <a:pt x="0" y="0"/>
                  </a:moveTo>
                  <a:lnTo>
                    <a:pt x="706069" y="0"/>
                  </a:lnTo>
                  <a:lnTo>
                    <a:pt x="706069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706069" cy="1364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0214" y="7145345"/>
            <a:ext cx="13968845" cy="1330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 spc="-299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Thankyou.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0"/>
            <a:ext cx="18288000" cy="5143500"/>
            <a:chOff x="0" y="0"/>
            <a:chExt cx="24384000" cy="6858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33585" r="0" b="16414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16947573" y="8946573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0214" y="9331036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3718214"/>
            <a:ext cx="4572000" cy="1425286"/>
            <a:chOff x="0" y="0"/>
            <a:chExt cx="1204148" cy="3753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04148" cy="375384"/>
            </a:xfrm>
            <a:custGeom>
              <a:avLst/>
              <a:gdLst/>
              <a:ahLst/>
              <a:cxnLst/>
              <a:rect r="r" b="b" t="t" l="l"/>
              <a:pathLst>
                <a:path h="3753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375384"/>
                  </a:lnTo>
                  <a:lnTo>
                    <a:pt x="0" y="3753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204148" cy="38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0" y="4249882"/>
            <a:ext cx="45720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5680364"/>
            <a:chOff x="0" y="0"/>
            <a:chExt cx="2408296" cy="14960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1496063"/>
            </a:xfrm>
            <a:custGeom>
              <a:avLst/>
              <a:gdLst/>
              <a:ahLst/>
              <a:cxnLst/>
              <a:rect r="r" b="b" t="t" l="l"/>
              <a:pathLst>
                <a:path h="149606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496063"/>
                  </a:lnTo>
                  <a:lnTo>
                    <a:pt x="0" y="1496063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08296" cy="1505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524500"/>
            <a:ext cx="18288000" cy="4762500"/>
            <a:chOff x="0" y="0"/>
            <a:chExt cx="24384000" cy="6350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1872" r="0" b="49076"/>
            <a:stretch>
              <a:fillRect/>
            </a:stretch>
          </p:blipFill>
          <p:spPr>
            <a:xfrm flipH="false" flipV="false">
              <a:off x="0" y="0"/>
              <a:ext cx="24384000" cy="6350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70214" y="2712374"/>
            <a:ext cx="7133359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4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18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enjadi solusi digital terdepan dalam manajemen gaji yang efisien, akurat, dan ramah pengguna.</a:t>
            </a:r>
          </a:p>
          <a:p>
            <a:pPr algn="l" marL="0" indent="0" lvl="0">
              <a:lnSpc>
                <a:spcPts val="284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14214" y="2712374"/>
            <a:ext cx="7133359" cy="280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84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Menge</a:t>
            </a:r>
            <a:r>
              <a:rPr lang="en-US" sz="1899" strike="noStrike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mbangkan platform berbasis web yang mudah diakses oleh berbagai kalangan.</a:t>
            </a:r>
          </a:p>
          <a:p>
            <a:pPr algn="l" marL="410209" indent="-205105" lvl="1">
              <a:lnSpc>
                <a:spcPts val="284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trike="noStrike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Memberikan fitur lengkap untuk mendukung efisiensi pengelolaan data karyawan dan gaji.</a:t>
            </a:r>
          </a:p>
          <a:p>
            <a:pPr algn="l" marL="410209" indent="-205105" lvl="1">
              <a:lnSpc>
                <a:spcPts val="284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trike="noStrike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Meningkatkan akurasi dalam penghitungan dan pelaporan gaji.</a:t>
            </a:r>
          </a:p>
          <a:p>
            <a:pPr algn="l" marL="410209" indent="-205105" lvl="1">
              <a:lnSpc>
                <a:spcPts val="2849"/>
              </a:lnSpc>
              <a:spcBef>
                <a:spcPct val="0"/>
              </a:spcBef>
              <a:buFont typeface="Arial"/>
              <a:buChar char="•"/>
            </a:pPr>
            <a:r>
              <a:rPr lang="en-US" sz="1899" strike="noStrike" u="none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Menciptakan sistem yang aman dan andal untuk melindungi data sensitif pengguna.</a:t>
            </a:r>
          </a:p>
          <a:p>
            <a:pPr algn="l" marL="0" indent="0" lvl="0">
              <a:lnSpc>
                <a:spcPts val="28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70214" y="1473777"/>
            <a:ext cx="713335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 strike="noStrike" u="none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Our 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4214" y="1473777"/>
            <a:ext cx="7133359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 strike="noStrike" u="non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Our Mission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03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64911" y="9331036"/>
            <a:ext cx="395287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214" y="9254836"/>
            <a:ext cx="41260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408296" cy="2718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670214"/>
            <a:ext cx="8473786" cy="8946573"/>
            <a:chOff x="0" y="0"/>
            <a:chExt cx="11298382" cy="1192876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454" t="0" r="19454" b="0"/>
            <a:stretch>
              <a:fillRect/>
            </a:stretch>
          </p:blipFill>
          <p:spPr>
            <a:xfrm flipH="false" flipV="false">
              <a:off x="0" y="0"/>
              <a:ext cx="11298382" cy="11928764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70214" y="3973689"/>
            <a:ext cx="7308458" cy="428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49"/>
              </a:lnSpc>
              <a:spcBef>
                <a:spcPct val="0"/>
              </a:spcBef>
            </a:pPr>
            <a:r>
              <a:rPr lang="en-US" b="true" sz="2099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Log</a:t>
            </a:r>
            <a:r>
              <a:rPr lang="en-US" b="true" sz="2099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in: </a:t>
            </a:r>
          </a:p>
          <a:p>
            <a:pPr algn="l" marL="453388" indent="-226694" lvl="1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Autentikasi pengguna.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b="true" sz="2099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Positions:</a:t>
            </a:r>
          </a:p>
          <a:p>
            <a:pPr algn="l" marL="453388" indent="-226694" lvl="1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Menyediakan fitur untuk menambah, mengedit, menghapus, dan melihat daftar jabatan.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b="true" sz="2099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Employees:</a:t>
            </a:r>
          </a:p>
          <a:p>
            <a:pPr algn="l" marL="453388" indent="-226694" lvl="1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Mengelola data karyawan dengan fitur lengkap.</a:t>
            </a:r>
          </a:p>
          <a:p>
            <a:pPr algn="l">
              <a:lnSpc>
                <a:spcPts val="3149"/>
              </a:lnSpc>
              <a:spcBef>
                <a:spcPct val="0"/>
              </a:spcBef>
            </a:pPr>
            <a:r>
              <a:rPr lang="en-US" b="true" sz="2099" strike="noStrike" u="none">
                <a:solidFill>
                  <a:srgbClr val="30303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Wages:</a:t>
            </a:r>
          </a:p>
          <a:p>
            <a:pPr algn="l" marL="453388" indent="-226694" lvl="1">
              <a:lnSpc>
                <a:spcPts val="3149"/>
              </a:lnSpc>
              <a:spcBef>
                <a:spcPct val="0"/>
              </a:spcBef>
              <a:buFont typeface="Arial"/>
              <a:buChar char="•"/>
            </a:pPr>
            <a:r>
              <a:rPr lang="en-US" sz="2099" strike="noStrike" u="none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Manajemen penggajian, termasuk menambah, mengedit, menghapus, dan melihat data gaji.</a:t>
            </a:r>
          </a:p>
          <a:p>
            <a:pPr algn="l" marL="0" indent="0" lvl="0">
              <a:lnSpc>
                <a:spcPts val="314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70214" y="2747562"/>
            <a:ext cx="6019800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Fitur Utama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0214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0214" y="9331036"/>
            <a:ext cx="395287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44000" y="8191500"/>
            <a:ext cx="4572000" cy="1425286"/>
            <a:chOff x="0" y="0"/>
            <a:chExt cx="1204148" cy="3753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04148" cy="375384"/>
            </a:xfrm>
            <a:custGeom>
              <a:avLst/>
              <a:gdLst/>
              <a:ahLst/>
              <a:cxnLst/>
              <a:rect r="r" b="b" t="t" l="l"/>
              <a:pathLst>
                <a:path h="3753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375384"/>
                  </a:lnTo>
                  <a:lnTo>
                    <a:pt x="0" y="3753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204148" cy="38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366972" y="8723168"/>
            <a:ext cx="412605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612871"/>
            <a:ext cx="6096000" cy="5674129"/>
            <a:chOff x="0" y="0"/>
            <a:chExt cx="5916428" cy="55069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16428" cy="5506984"/>
            </a:xfrm>
            <a:custGeom>
              <a:avLst/>
              <a:gdLst/>
              <a:ahLst/>
              <a:cxnLst/>
              <a:rect r="r" b="b" t="t" l="l"/>
              <a:pathLst>
                <a:path h="5506984" w="5916428">
                  <a:moveTo>
                    <a:pt x="0" y="0"/>
                  </a:moveTo>
                  <a:lnTo>
                    <a:pt x="5916428" y="0"/>
                  </a:lnTo>
                  <a:lnTo>
                    <a:pt x="5916428" y="5506984"/>
                  </a:lnTo>
                  <a:lnTo>
                    <a:pt x="0" y="55069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5916428" cy="551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6000" y="4612871"/>
            <a:ext cx="6096000" cy="5674129"/>
            <a:chOff x="0" y="0"/>
            <a:chExt cx="5916428" cy="5506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16428" cy="5506984"/>
            </a:xfrm>
            <a:custGeom>
              <a:avLst/>
              <a:gdLst/>
              <a:ahLst/>
              <a:cxnLst/>
              <a:rect r="r" b="b" t="t" l="l"/>
              <a:pathLst>
                <a:path h="5506984" w="5916428">
                  <a:moveTo>
                    <a:pt x="0" y="0"/>
                  </a:moveTo>
                  <a:lnTo>
                    <a:pt x="5916428" y="0"/>
                  </a:lnTo>
                  <a:lnTo>
                    <a:pt x="5916428" y="5506984"/>
                  </a:lnTo>
                  <a:lnTo>
                    <a:pt x="0" y="5506984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5916428" cy="551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2000" y="4612871"/>
            <a:ext cx="6096000" cy="5674129"/>
            <a:chOff x="0" y="0"/>
            <a:chExt cx="5916428" cy="5506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16428" cy="5506984"/>
            </a:xfrm>
            <a:custGeom>
              <a:avLst/>
              <a:gdLst/>
              <a:ahLst/>
              <a:cxnLst/>
              <a:rect r="r" b="b" t="t" l="l"/>
              <a:pathLst>
                <a:path h="5506984" w="5916428">
                  <a:moveTo>
                    <a:pt x="0" y="0"/>
                  </a:moveTo>
                  <a:lnTo>
                    <a:pt x="5916428" y="0"/>
                  </a:lnTo>
                  <a:lnTo>
                    <a:pt x="5916428" y="5506984"/>
                  </a:lnTo>
                  <a:lnTo>
                    <a:pt x="0" y="5506984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5916428" cy="551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214" y="2388177"/>
            <a:ext cx="11521786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System 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214" y="7276580"/>
            <a:ext cx="454775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spc="-96" b="true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User Login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0214" y="5283085"/>
            <a:ext cx="237778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6214" y="5283085"/>
            <a:ext cx="237778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58750" y="5283085"/>
            <a:ext cx="237778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6214" y="7033693"/>
            <a:ext cx="475557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b="true" sz="3200" spc="-96">
                <a:solidFill>
                  <a:srgbClr val="FFFFFF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Mengakses data Positions, Employees, atau Wages.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8750" y="7033693"/>
            <a:ext cx="475903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0"/>
              </a:lnSpc>
            </a:pPr>
            <a:r>
              <a:rPr lang="en-US" b="true" sz="3200" spc="-96">
                <a:solidFill>
                  <a:srgbClr val="30303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Melakukan operasi CRUD (Create, Read, Update, Delete).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64911" y="3656907"/>
            <a:ext cx="395287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0214" y="670214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03573" y="2095500"/>
            <a:ext cx="8560261" cy="7521286"/>
            <a:chOff x="0" y="0"/>
            <a:chExt cx="11413681" cy="100283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3" t="6850" r="0" b="0"/>
            <a:stretch>
              <a:fillRect/>
            </a:stretch>
          </p:blipFill>
          <p:spPr>
            <a:xfrm flipH="false" flipV="false">
              <a:off x="0" y="0"/>
              <a:ext cx="11413681" cy="1002838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6947573" y="670214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3" y="0"/>
                </a:lnTo>
                <a:lnTo>
                  <a:pt x="670213" y="670213"/>
                </a:lnTo>
                <a:lnTo>
                  <a:pt x="0" y="670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03573" y="1340427"/>
            <a:ext cx="4572000" cy="1425286"/>
            <a:chOff x="0" y="0"/>
            <a:chExt cx="1204148" cy="3753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04148" cy="375384"/>
            </a:xfrm>
            <a:custGeom>
              <a:avLst/>
              <a:gdLst/>
              <a:ahLst/>
              <a:cxnLst/>
              <a:rect r="r" b="b" t="t" l="l"/>
              <a:pathLst>
                <a:path h="37538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375384"/>
                  </a:lnTo>
                  <a:lnTo>
                    <a:pt x="0" y="3753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1204148" cy="384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0214" y="2228850"/>
            <a:ext cx="4523509" cy="279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Unified Modeling Language</a:t>
            </a: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214" y="9331036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03573" y="1872095"/>
            <a:ext cx="45720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</a:t>
            </a:r>
            <a:r>
              <a:rPr lang="en-US" sz="2400" spc="-72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5143500"/>
            <a:ext cx="4572000" cy="5143500"/>
            <a:chOff x="0" y="0"/>
            <a:chExt cx="6096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567" t="0" r="29432" b="0"/>
            <a:stretch>
              <a:fillRect/>
            </a:stretch>
          </p:blipFill>
          <p:spPr>
            <a:xfrm flipH="false" flipV="false">
              <a:off x="0" y="0"/>
              <a:ext cx="6096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3716000" y="0"/>
            <a:ext cx="4572000" cy="10287000"/>
            <a:chOff x="0" y="0"/>
            <a:chExt cx="6096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87576" b="50306"/>
            <a:stretch>
              <a:fillRect/>
            </a:stretch>
          </p:blipFill>
          <p:spPr>
            <a:xfrm flipH="false" flipV="false">
              <a:off x="0" y="0"/>
              <a:ext cx="6096000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44000" y="0"/>
            <a:ext cx="2286000" cy="2571750"/>
            <a:chOff x="0" y="0"/>
            <a:chExt cx="2772341" cy="3118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2341" cy="3118884"/>
            </a:xfrm>
            <a:custGeom>
              <a:avLst/>
              <a:gdLst/>
              <a:ahLst/>
              <a:cxnLst/>
              <a:rect r="r" b="b" t="t" l="l"/>
              <a:pathLst>
                <a:path h="3118884" w="2772341">
                  <a:moveTo>
                    <a:pt x="0" y="0"/>
                  </a:moveTo>
                  <a:lnTo>
                    <a:pt x="2772341" y="0"/>
                  </a:lnTo>
                  <a:lnTo>
                    <a:pt x="2772341" y="3118884"/>
                  </a:lnTo>
                  <a:lnTo>
                    <a:pt x="0" y="3118884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772341" cy="312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430000" y="0"/>
            <a:ext cx="2286000" cy="2571750"/>
            <a:chOff x="0" y="0"/>
            <a:chExt cx="2772341" cy="31188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2341" cy="3118884"/>
            </a:xfrm>
            <a:custGeom>
              <a:avLst/>
              <a:gdLst/>
              <a:ahLst/>
              <a:cxnLst/>
              <a:rect r="r" b="b" t="t" l="l"/>
              <a:pathLst>
                <a:path h="3118884" w="2772341">
                  <a:moveTo>
                    <a:pt x="0" y="0"/>
                  </a:moveTo>
                  <a:lnTo>
                    <a:pt x="2772341" y="0"/>
                  </a:lnTo>
                  <a:lnTo>
                    <a:pt x="2772341" y="3118884"/>
                  </a:lnTo>
                  <a:lnTo>
                    <a:pt x="0" y="3118884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772341" cy="312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2571750"/>
            <a:ext cx="2286000" cy="2571750"/>
            <a:chOff x="0" y="0"/>
            <a:chExt cx="2772341" cy="31188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72341" cy="3118884"/>
            </a:xfrm>
            <a:custGeom>
              <a:avLst/>
              <a:gdLst/>
              <a:ahLst/>
              <a:cxnLst/>
              <a:rect r="r" b="b" t="t" l="l"/>
              <a:pathLst>
                <a:path h="3118884" w="2772341">
                  <a:moveTo>
                    <a:pt x="0" y="0"/>
                  </a:moveTo>
                  <a:lnTo>
                    <a:pt x="2772341" y="0"/>
                  </a:lnTo>
                  <a:lnTo>
                    <a:pt x="2772341" y="3118884"/>
                  </a:lnTo>
                  <a:lnTo>
                    <a:pt x="0" y="3118884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2772341" cy="3128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237893" y="3522518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70214" y="4179570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Interface Display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0214" y="9331036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30303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0214" y="670214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|  2024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2178729" cy="1247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178728" cy="12475535"/>
            </a:xfrm>
            <a:custGeom>
              <a:avLst/>
              <a:gdLst/>
              <a:ahLst/>
              <a:cxnLst/>
              <a:rect r="r" b="b" t="t" l="l"/>
              <a:pathLst>
                <a:path h="12475535" w="22178728">
                  <a:moveTo>
                    <a:pt x="0" y="0"/>
                  </a:moveTo>
                  <a:lnTo>
                    <a:pt x="22178728" y="0"/>
                  </a:lnTo>
                  <a:lnTo>
                    <a:pt x="22178728" y="12475535"/>
                  </a:lnTo>
                  <a:lnTo>
                    <a:pt x="0" y="12475535"/>
                  </a:lnTo>
                  <a:close/>
                </a:path>
              </a:pathLst>
            </a:custGeom>
            <a:solidFill>
              <a:srgbClr val="F6E2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22178729" cy="12485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938" y="0"/>
            <a:ext cx="5576062" cy="5143500"/>
            <a:chOff x="0" y="0"/>
            <a:chExt cx="6762355" cy="6237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62355" cy="6237767"/>
            </a:xfrm>
            <a:custGeom>
              <a:avLst/>
              <a:gdLst/>
              <a:ahLst/>
              <a:cxnLst/>
              <a:rect r="r" b="b" t="t" l="l"/>
              <a:pathLst>
                <a:path h="6237767" w="6762355">
                  <a:moveTo>
                    <a:pt x="0" y="0"/>
                  </a:moveTo>
                  <a:lnTo>
                    <a:pt x="6762355" y="0"/>
                  </a:lnTo>
                  <a:lnTo>
                    <a:pt x="6762355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FE37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6762355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5679802" cy="5143500"/>
            <a:chOff x="0" y="0"/>
            <a:chExt cx="6888167" cy="6237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88166" cy="6237767"/>
            </a:xfrm>
            <a:custGeom>
              <a:avLst/>
              <a:gdLst/>
              <a:ahLst/>
              <a:cxnLst/>
              <a:rect r="r" b="b" t="t" l="l"/>
              <a:pathLst>
                <a:path h="6237767" w="6888166">
                  <a:moveTo>
                    <a:pt x="0" y="0"/>
                  </a:moveTo>
                  <a:lnTo>
                    <a:pt x="6888166" y="0"/>
                  </a:lnTo>
                  <a:lnTo>
                    <a:pt x="6888166" y="6237767"/>
                  </a:lnTo>
                  <a:lnTo>
                    <a:pt x="0" y="6237767"/>
                  </a:lnTo>
                  <a:close/>
                </a:path>
              </a:pathLst>
            </a:custGeom>
            <a:solidFill>
              <a:srgbClr val="3030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6888167" cy="6247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487754" y="9331036"/>
            <a:ext cx="670214" cy="670214"/>
          </a:xfrm>
          <a:custGeom>
            <a:avLst/>
            <a:gdLst/>
            <a:ahLst/>
            <a:cxnLst/>
            <a:rect r="r" b="b" t="t" l="l"/>
            <a:pathLst>
              <a:path h="670214" w="670214">
                <a:moveTo>
                  <a:pt x="0" y="0"/>
                </a:moveTo>
                <a:lnTo>
                  <a:pt x="670214" y="0"/>
                </a:lnTo>
                <a:lnTo>
                  <a:pt x="670214" y="670214"/>
                </a:lnTo>
                <a:lnTo>
                  <a:pt x="0" y="670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24847" y="1525038"/>
            <a:ext cx="13275122" cy="7467256"/>
          </a:xfrm>
          <a:custGeom>
            <a:avLst/>
            <a:gdLst/>
            <a:ahLst/>
            <a:cxnLst/>
            <a:rect r="r" b="b" t="t" l="l"/>
            <a:pathLst>
              <a:path h="7467256" w="13275122">
                <a:moveTo>
                  <a:pt x="0" y="0"/>
                </a:moveTo>
                <a:lnTo>
                  <a:pt x="13275122" y="0"/>
                </a:lnTo>
                <a:lnTo>
                  <a:pt x="13275122" y="7467256"/>
                </a:lnTo>
                <a:lnTo>
                  <a:pt x="0" y="7467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6391" y="435899"/>
            <a:ext cx="78035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b="true" sz="7200" spc="-215">
                <a:solidFill>
                  <a:srgbClr val="FE3725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Login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04050" y="565439"/>
            <a:ext cx="3901786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899">
                <a:solidFill>
                  <a:srgbClr val="FFFFFF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www.slipku.com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01394" y="9435811"/>
            <a:ext cx="548293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Slipku. </a:t>
            </a:r>
            <a:r>
              <a:rPr lang="en-US" sz="2400" spc="-72">
                <a:solidFill>
                  <a:srgbClr val="30303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 |  2024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DAGaZmHVYdk</dc:identifier>
  <dcterms:modified xsi:type="dcterms:W3CDTF">2011-08-01T06:04:30Z</dcterms:modified>
  <cp:revision>1</cp:revision>
  <dc:title>Slipku</dc:title>
</cp:coreProperties>
</file>